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3" r:id="rId7"/>
    <p:sldId id="264" r:id="rId8"/>
    <p:sldId id="266" r:id="rId9"/>
    <p:sldId id="284" r:id="rId10"/>
    <p:sldId id="285" r:id="rId11"/>
    <p:sldId id="267" r:id="rId12"/>
    <p:sldId id="269" r:id="rId13"/>
    <p:sldId id="291" r:id="rId14"/>
    <p:sldId id="273" r:id="rId15"/>
    <p:sldId id="274" r:id="rId16"/>
    <p:sldId id="275" r:id="rId17"/>
    <p:sldId id="298" r:id="rId18"/>
    <p:sldId id="292" r:id="rId19"/>
    <p:sldId id="286" r:id="rId20"/>
    <p:sldId id="287" r:id="rId21"/>
    <p:sldId id="288" r:id="rId22"/>
    <p:sldId id="289" r:id="rId23"/>
    <p:sldId id="290" r:id="rId24"/>
    <p:sldId id="282" r:id="rId25"/>
    <p:sldId id="293" r:id="rId26"/>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zh-HK"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E8F9C4F-A467-4FBF-B113-14A00E431B08}" type="slidenum">
              <a:rPr lang="zh-HK" altLang="en-US" smtClean="0"/>
              <a:t>‹#›</a:t>
            </a:fld>
            <a:endParaRPr lang="zh-HK"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8179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382267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47235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zh-HK"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E8F9C4F-A467-4FBF-B113-14A00E431B08}" type="slidenum">
              <a:rPr lang="zh-HK" altLang="en-US" smtClean="0"/>
              <a:t>‹#›</a:t>
            </a:fld>
            <a:endParaRPr lang="zh-HK"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3925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39629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zh-HK"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351336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918108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5900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749549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2006668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zh-HK"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760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2565711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zh-HK"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6760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436874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27856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zh-HK"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028813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231605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69552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64216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2673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zh-HK"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599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zh-HK"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03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zh-HK"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8880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zh-HK"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61330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a:t>OSCE 7/18</a:t>
            </a:r>
            <a:endParaRPr lang="zh-HK" altLang="en-US" dirty="0"/>
          </a:p>
        </p:txBody>
      </p:sp>
      <p:sp>
        <p:nvSpPr>
          <p:cNvPr id="3" name="副標題 2"/>
          <p:cNvSpPr>
            <a:spLocks noGrp="1"/>
          </p:cNvSpPr>
          <p:nvPr>
            <p:ph type="subTitle" idx="1"/>
          </p:nvPr>
        </p:nvSpPr>
        <p:spPr/>
        <p:txBody>
          <a:bodyPr/>
          <a:lstStyle/>
          <a:p>
            <a:r>
              <a:rPr lang="en-US" altLang="zh-HK" dirty="0"/>
              <a:t>NDH A&amp;E</a:t>
            </a:r>
          </a:p>
        </p:txBody>
      </p:sp>
    </p:spTree>
    <p:extLst>
      <p:ext uri="{BB962C8B-B14F-4D97-AF65-F5344CB8AC3E}">
        <p14:creationId xmlns:p14="http://schemas.microsoft.com/office/powerpoint/2010/main" val="187236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a:t>
            </a:r>
            <a:endParaRPr lang="zh-HK" altLang="en-US" dirty="0"/>
          </a:p>
        </p:txBody>
      </p:sp>
      <p:sp>
        <p:nvSpPr>
          <p:cNvPr id="3" name="內容版面配置區 2"/>
          <p:cNvSpPr>
            <a:spLocks noGrp="1"/>
          </p:cNvSpPr>
          <p:nvPr>
            <p:ph idx="1"/>
          </p:nvPr>
        </p:nvSpPr>
        <p:spPr/>
        <p:txBody>
          <a:bodyPr/>
          <a:lstStyle/>
          <a:p>
            <a:pPr marL="0" indent="0">
              <a:buNone/>
            </a:pPr>
            <a:r>
              <a:rPr lang="en-US" altLang="zh-HK" dirty="0"/>
              <a:t>3. Any specific sign in the CT brain?</a:t>
            </a:r>
            <a:endParaRPr lang="zh-HK" altLang="en-US" dirty="0"/>
          </a:p>
        </p:txBody>
      </p:sp>
    </p:spTree>
    <p:extLst>
      <p:ext uri="{BB962C8B-B14F-4D97-AF65-F5344CB8AC3E}">
        <p14:creationId xmlns:p14="http://schemas.microsoft.com/office/powerpoint/2010/main" val="362099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HK" dirty="0"/>
              <a:t>Progress</a:t>
            </a:r>
            <a:endParaRPr lang="zh-HK" altLang="en-US" dirty="0"/>
          </a:p>
        </p:txBody>
      </p:sp>
      <p:sp>
        <p:nvSpPr>
          <p:cNvPr id="6" name="內容版面配置區 5"/>
          <p:cNvSpPr>
            <a:spLocks noGrp="1"/>
          </p:cNvSpPr>
          <p:nvPr>
            <p:ph idx="1"/>
          </p:nvPr>
        </p:nvSpPr>
        <p:spPr/>
        <p:txBody>
          <a:bodyPr/>
          <a:lstStyle/>
          <a:p>
            <a:r>
              <a:rPr lang="en-US" altLang="zh-HK" dirty="0"/>
              <a:t>IV TPA given ~ 10:32am, with Rt side power improved to 5-/5</a:t>
            </a:r>
          </a:p>
          <a:p>
            <a:r>
              <a:rPr lang="en-US" altLang="zh-HK" dirty="0"/>
              <a:t>Transfer ASU</a:t>
            </a:r>
          </a:p>
          <a:p>
            <a:r>
              <a:rPr lang="en-US" altLang="zh-HK" dirty="0"/>
              <a:t>1 day later, Rt sided power drop to 0/5, left side power turned to 0-1/5 afterwards, eye movement intact, aphasia +</a:t>
            </a:r>
          </a:p>
          <a:p>
            <a:r>
              <a:rPr lang="en-US" altLang="zh-HK" dirty="0"/>
              <a:t>Repeated CT brain showed no hemorrhage, hypodensities over left paramedian pons</a:t>
            </a:r>
          </a:p>
        </p:txBody>
      </p:sp>
    </p:spTree>
    <p:extLst>
      <p:ext uri="{BB962C8B-B14F-4D97-AF65-F5344CB8AC3E}">
        <p14:creationId xmlns:p14="http://schemas.microsoft.com/office/powerpoint/2010/main" val="299599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6A08D5-9E3E-4DC0-B7BA-127406754046}"/>
              </a:ext>
            </a:extLst>
          </p:cNvPr>
          <p:cNvSpPr>
            <a:spLocks noGrp="1"/>
          </p:cNvSpPr>
          <p:nvPr>
            <p:ph type="title"/>
          </p:nvPr>
        </p:nvSpPr>
        <p:spPr/>
        <p:txBody>
          <a:bodyPr/>
          <a:lstStyle/>
          <a:p>
            <a:r>
              <a:rPr lang="en-US" altLang="zh-HK" dirty="0"/>
              <a:t>Questions</a:t>
            </a:r>
            <a:endParaRPr lang="zh-HK" altLang="en-US" dirty="0"/>
          </a:p>
        </p:txBody>
      </p:sp>
      <p:sp>
        <p:nvSpPr>
          <p:cNvPr id="3" name="內容版面配置區 2">
            <a:extLst>
              <a:ext uri="{FF2B5EF4-FFF2-40B4-BE49-F238E27FC236}">
                <a16:creationId xmlns:a16="http://schemas.microsoft.com/office/drawing/2014/main" id="{C110484B-B453-4842-91AF-CB2FAB9EF3B6}"/>
              </a:ext>
            </a:extLst>
          </p:cNvPr>
          <p:cNvSpPr>
            <a:spLocks noGrp="1"/>
          </p:cNvSpPr>
          <p:nvPr>
            <p:ph idx="1"/>
          </p:nvPr>
        </p:nvSpPr>
        <p:spPr/>
        <p:txBody>
          <a:bodyPr/>
          <a:lstStyle/>
          <a:p>
            <a:pPr marL="0" indent="0">
              <a:buNone/>
            </a:pPr>
            <a:r>
              <a:rPr lang="en-US" altLang="zh-HK" dirty="0"/>
              <a:t>4. What is your diagnosis?</a:t>
            </a:r>
          </a:p>
          <a:p>
            <a:pPr marL="0" indent="0">
              <a:buNone/>
            </a:pPr>
            <a:r>
              <a:rPr lang="en-US" altLang="zh-HK" dirty="0"/>
              <a:t>5. Any other clinical conditions present similar to this diagnosis (not in this case)?</a:t>
            </a:r>
            <a:endParaRPr lang="zh-HK" altLang="en-US" dirty="0"/>
          </a:p>
          <a:p>
            <a:pPr marL="0" indent="0">
              <a:buNone/>
            </a:pPr>
            <a:endParaRPr lang="zh-HK" altLang="en-US" dirty="0"/>
          </a:p>
        </p:txBody>
      </p:sp>
    </p:spTree>
    <p:extLst>
      <p:ext uri="{BB962C8B-B14F-4D97-AF65-F5344CB8AC3E}">
        <p14:creationId xmlns:p14="http://schemas.microsoft.com/office/powerpoint/2010/main" val="223763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3</a:t>
            </a:r>
            <a:endParaRPr lang="zh-HK" altLang="en-US" dirty="0"/>
          </a:p>
        </p:txBody>
      </p:sp>
      <p:sp>
        <p:nvSpPr>
          <p:cNvPr id="3" name="內容版面配置區 2"/>
          <p:cNvSpPr>
            <a:spLocks noGrp="1"/>
          </p:cNvSpPr>
          <p:nvPr>
            <p:ph idx="1"/>
          </p:nvPr>
        </p:nvSpPr>
        <p:spPr/>
        <p:txBody>
          <a:bodyPr/>
          <a:lstStyle/>
          <a:p>
            <a:r>
              <a:rPr lang="en-US" altLang="zh-HK" dirty="0"/>
              <a:t>A 30 years old gentleman suffered from a fish sting (once) at his right hand. He presented with severe right hand pain and swelling in your AED 30 minutes after the injury. The offending fish and his hand were shown below. </a:t>
            </a:r>
            <a:endParaRPr lang="zh-HK" altLang="en-US" dirty="0"/>
          </a:p>
        </p:txBody>
      </p:sp>
    </p:spTree>
    <p:extLst>
      <p:ext uri="{BB962C8B-B14F-4D97-AF65-F5344CB8AC3E}">
        <p14:creationId xmlns:p14="http://schemas.microsoft.com/office/powerpoint/2010/main" val="159945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3</a:t>
            </a:r>
            <a:endParaRPr lang="zh-HK" alt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28700" y="2442632"/>
            <a:ext cx="3315172" cy="248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23812" y="1447800"/>
            <a:ext cx="365289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67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HK" dirty="0"/>
              <a:t>Questions</a:t>
            </a:r>
            <a:endParaRPr lang="zh-HK" altLang="en-US" dirty="0"/>
          </a:p>
        </p:txBody>
      </p:sp>
      <p:sp>
        <p:nvSpPr>
          <p:cNvPr id="6" name="內容版面配置區 5"/>
          <p:cNvSpPr>
            <a:spLocks noGrp="1"/>
          </p:cNvSpPr>
          <p:nvPr>
            <p:ph idx="1"/>
          </p:nvPr>
        </p:nvSpPr>
        <p:spPr/>
        <p:txBody>
          <a:bodyPr/>
          <a:lstStyle/>
          <a:p>
            <a:pPr marL="514350" indent="-514350">
              <a:buAutoNum type="arabicPeriod"/>
            </a:pPr>
            <a:r>
              <a:rPr lang="en-US" altLang="zh-HK" dirty="0"/>
              <a:t>What part of the fish contains the offending poison?</a:t>
            </a:r>
          </a:p>
          <a:p>
            <a:pPr marL="514350" indent="-514350">
              <a:buAutoNum type="arabicPeriod"/>
            </a:pPr>
            <a:r>
              <a:rPr lang="en-US" altLang="zh-HK" dirty="0"/>
              <a:t>What is the nature of the toxin and what clinical manifestations do you expect?</a:t>
            </a:r>
          </a:p>
          <a:p>
            <a:pPr marL="514350" indent="-514350">
              <a:buAutoNum type="arabicPeriod"/>
            </a:pPr>
            <a:r>
              <a:rPr lang="en-US" altLang="zh-HK" dirty="0"/>
              <a:t>What is your treatment strategy?</a:t>
            </a:r>
          </a:p>
          <a:p>
            <a:pPr marL="514350" indent="-514350">
              <a:buAutoNum type="arabicPeriod"/>
            </a:pPr>
            <a:r>
              <a:rPr lang="en-US" altLang="zh-HK" dirty="0"/>
              <a:t>What are the indications for anti-venom?</a:t>
            </a:r>
          </a:p>
          <a:p>
            <a:pPr marL="514350" indent="-514350">
              <a:buAutoNum type="arabicPeriod"/>
            </a:pPr>
            <a:r>
              <a:rPr lang="en-US" altLang="zh-HK" dirty="0"/>
              <a:t>How would you give the anti-venom?</a:t>
            </a:r>
          </a:p>
          <a:p>
            <a:pPr marL="514350" indent="-514350">
              <a:buAutoNum type="arabicPeriod"/>
            </a:pPr>
            <a:endParaRPr lang="zh-HK" altLang="en-US" dirty="0"/>
          </a:p>
        </p:txBody>
      </p:sp>
    </p:spTree>
    <p:extLst>
      <p:ext uri="{BB962C8B-B14F-4D97-AF65-F5344CB8AC3E}">
        <p14:creationId xmlns:p14="http://schemas.microsoft.com/office/powerpoint/2010/main" val="403681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HK" dirty="0"/>
              <a:t>Case 4</a:t>
            </a:r>
            <a:endParaRPr lang="zh-HK" altLang="en-US" dirty="0"/>
          </a:p>
        </p:txBody>
      </p:sp>
      <p:sp>
        <p:nvSpPr>
          <p:cNvPr id="6" name="內容版面配置區 5"/>
          <p:cNvSpPr>
            <a:spLocks noGrp="1"/>
          </p:cNvSpPr>
          <p:nvPr>
            <p:ph sz="half" idx="1"/>
          </p:nvPr>
        </p:nvSpPr>
        <p:spPr>
          <a:xfrm>
            <a:off x="457200" y="1600201"/>
            <a:ext cx="8077200" cy="1752600"/>
          </a:xfrm>
        </p:spPr>
        <p:txBody>
          <a:bodyPr>
            <a:normAutofit/>
          </a:bodyPr>
          <a:lstStyle/>
          <a:p>
            <a:r>
              <a:rPr lang="en-US" altLang="zh-HK" dirty="0"/>
              <a:t>M/60, </a:t>
            </a:r>
            <a:r>
              <a:rPr lang="en-US" altLang="zh-HK" dirty="0" err="1"/>
              <a:t>Hx</a:t>
            </a:r>
            <a:r>
              <a:rPr lang="en-US" altLang="zh-HK" dirty="0"/>
              <a:t> of squamous papilloma of left tongue, c/o: headache for 6 months, diplopia for 1.5 months, exam: GCS 15/15, BP 137/78, no focal neurological sign</a:t>
            </a:r>
          </a:p>
          <a:p>
            <a:r>
              <a:rPr lang="en-US" altLang="zh-HK" dirty="0"/>
              <a:t>Eye exam in following photos</a:t>
            </a:r>
            <a:endParaRPr lang="zh-HK" alt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81200" y="3276599"/>
            <a:ext cx="5257800" cy="29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01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541E1EBC-DA33-4BD2-A12E-C10624EDDDDF}"/>
              </a:ext>
            </a:extLst>
          </p:cNvPr>
          <p:cNvSpPr>
            <a:spLocks noGrp="1"/>
          </p:cNvSpPr>
          <p:nvPr>
            <p:ph type="title"/>
          </p:nvPr>
        </p:nvSpPr>
        <p:spPr/>
        <p:txBody>
          <a:bodyPr/>
          <a:lstStyle/>
          <a:p>
            <a:r>
              <a:rPr lang="en-US" altLang="zh-HK" dirty="0"/>
              <a:t>Questions</a:t>
            </a:r>
            <a:endParaRPr lang="zh-HK" altLang="en-US" dirty="0"/>
          </a:p>
        </p:txBody>
      </p:sp>
      <p:sp>
        <p:nvSpPr>
          <p:cNvPr id="6" name="內容版面配置區 5">
            <a:extLst>
              <a:ext uri="{FF2B5EF4-FFF2-40B4-BE49-F238E27FC236}">
                <a16:creationId xmlns:a16="http://schemas.microsoft.com/office/drawing/2014/main" id="{BF363968-3AF7-423F-BB6D-B5CADF0A0E63}"/>
              </a:ext>
            </a:extLst>
          </p:cNvPr>
          <p:cNvSpPr>
            <a:spLocks noGrp="1"/>
          </p:cNvSpPr>
          <p:nvPr>
            <p:ph idx="1"/>
          </p:nvPr>
        </p:nvSpPr>
        <p:spPr/>
        <p:txBody>
          <a:bodyPr/>
          <a:lstStyle/>
          <a:p>
            <a:pPr marL="0" indent="0">
              <a:buNone/>
            </a:pPr>
            <a:r>
              <a:rPr lang="en-US" altLang="zh-HK" dirty="0"/>
              <a:t>1. What is the clinical diagnosis?</a:t>
            </a:r>
            <a:endParaRPr lang="zh-HK" altLang="en-US" dirty="0"/>
          </a:p>
        </p:txBody>
      </p:sp>
    </p:spTree>
    <p:extLst>
      <p:ext uri="{BB962C8B-B14F-4D97-AF65-F5344CB8AC3E}">
        <p14:creationId xmlns:p14="http://schemas.microsoft.com/office/powerpoint/2010/main" val="228056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425009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339840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1</a:t>
            </a:r>
            <a:endParaRPr lang="zh-HK" altLang="en-US" dirty="0"/>
          </a:p>
        </p:txBody>
      </p:sp>
      <p:sp>
        <p:nvSpPr>
          <p:cNvPr id="3" name="內容版面配置區 2"/>
          <p:cNvSpPr>
            <a:spLocks noGrp="1"/>
          </p:cNvSpPr>
          <p:nvPr>
            <p:ph idx="1"/>
          </p:nvPr>
        </p:nvSpPr>
        <p:spPr/>
        <p:txBody>
          <a:bodyPr/>
          <a:lstStyle/>
          <a:p>
            <a:r>
              <a:rPr lang="en-US" altLang="zh-HK" dirty="0"/>
              <a:t>M/62, c/o: severe retrosternal chest pain for 30 minutes, radiation to jaw, associated with sweating</a:t>
            </a:r>
          </a:p>
          <a:p>
            <a:r>
              <a:rPr lang="en-US" altLang="zh-HK" dirty="0"/>
              <a:t>BP 135/98 p100, afebrile, SaO2 100% 6L O2</a:t>
            </a:r>
          </a:p>
          <a:p>
            <a:r>
              <a:rPr lang="en-US" altLang="zh-HK" dirty="0"/>
              <a:t>ECG done</a:t>
            </a:r>
            <a:endParaRPr lang="zh-HK" altLang="en-US" dirty="0"/>
          </a:p>
        </p:txBody>
      </p:sp>
    </p:spTree>
    <p:extLst>
      <p:ext uri="{BB962C8B-B14F-4D97-AF65-F5344CB8AC3E}">
        <p14:creationId xmlns:p14="http://schemas.microsoft.com/office/powerpoint/2010/main" val="101918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368405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bone window</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101314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bone window</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3673855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 </a:t>
            </a:r>
            <a:endParaRPr lang="zh-HK" altLang="en-US" dirty="0"/>
          </a:p>
        </p:txBody>
      </p:sp>
      <p:sp>
        <p:nvSpPr>
          <p:cNvPr id="4" name="內容版面配置區 3"/>
          <p:cNvSpPr>
            <a:spLocks noGrp="1"/>
          </p:cNvSpPr>
          <p:nvPr>
            <p:ph idx="1"/>
          </p:nvPr>
        </p:nvSpPr>
        <p:spPr/>
        <p:txBody>
          <a:bodyPr/>
          <a:lstStyle/>
          <a:p>
            <a:pPr marL="0" indent="0">
              <a:buNone/>
            </a:pPr>
            <a:r>
              <a:rPr lang="en-US" altLang="zh-HK" dirty="0"/>
              <a:t>2. What are the CT brain abnormalities?</a:t>
            </a:r>
          </a:p>
          <a:p>
            <a:pPr marL="0" indent="0">
              <a:buNone/>
            </a:pPr>
            <a:r>
              <a:rPr lang="en-US" altLang="zh-HK" dirty="0"/>
              <a:t>3. What is the most likely diagnosis?</a:t>
            </a:r>
          </a:p>
          <a:p>
            <a:pPr marL="0" indent="0">
              <a:buNone/>
            </a:pPr>
            <a:r>
              <a:rPr lang="en-US" altLang="zh-HK" dirty="0"/>
              <a:t>4. What investigations will you order?</a:t>
            </a:r>
          </a:p>
          <a:p>
            <a:pPr marL="514350" indent="-514350">
              <a:buAutoNum type="arabicPeriod"/>
            </a:pPr>
            <a:endParaRPr lang="zh-HK" altLang="en-US" dirty="0"/>
          </a:p>
        </p:txBody>
      </p:sp>
    </p:spTree>
    <p:extLst>
      <p:ext uri="{BB962C8B-B14F-4D97-AF65-F5344CB8AC3E}">
        <p14:creationId xmlns:p14="http://schemas.microsoft.com/office/powerpoint/2010/main" val="195696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E27A648C-0309-41D2-84AE-5B3E16E73B83}"/>
              </a:ext>
            </a:extLst>
          </p:cNvPr>
          <p:cNvSpPr>
            <a:spLocks noGrp="1"/>
          </p:cNvSpPr>
          <p:nvPr>
            <p:ph type="ctrTitle"/>
          </p:nvPr>
        </p:nvSpPr>
        <p:spPr/>
        <p:txBody>
          <a:bodyPr/>
          <a:lstStyle/>
          <a:p>
            <a:r>
              <a:rPr lang="en-US" altLang="zh-HK" dirty="0"/>
              <a:t>END</a:t>
            </a:r>
            <a:endParaRPr lang="zh-HK" altLang="en-US" dirty="0"/>
          </a:p>
        </p:txBody>
      </p:sp>
      <p:sp>
        <p:nvSpPr>
          <p:cNvPr id="5" name="副標題 4">
            <a:extLst>
              <a:ext uri="{FF2B5EF4-FFF2-40B4-BE49-F238E27FC236}">
                <a16:creationId xmlns:a16="http://schemas.microsoft.com/office/drawing/2014/main" id="{A281FB3D-1D7A-42AB-A034-4EB9C64EC064}"/>
              </a:ext>
            </a:extLst>
          </p:cNvPr>
          <p:cNvSpPr>
            <a:spLocks noGrp="1"/>
          </p:cNvSpPr>
          <p:nvPr>
            <p:ph type="subTitle" idx="1"/>
          </p:nvPr>
        </p:nvSpPr>
        <p:spPr/>
        <p:txBody>
          <a:bodyPr/>
          <a:lstStyle/>
          <a:p>
            <a:endParaRPr lang="zh-HK" altLang="en-US" dirty="0"/>
          </a:p>
        </p:txBody>
      </p:sp>
    </p:spTree>
    <p:extLst>
      <p:ext uri="{BB962C8B-B14F-4D97-AF65-F5344CB8AC3E}">
        <p14:creationId xmlns:p14="http://schemas.microsoft.com/office/powerpoint/2010/main" val="241388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ECG</a:t>
            </a:r>
            <a:endParaRPr lang="zh-HK"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447800"/>
            <a:ext cx="6674908" cy="5006181"/>
          </a:xfrm>
        </p:spPr>
      </p:pic>
    </p:spTree>
    <p:extLst>
      <p:ext uri="{BB962C8B-B14F-4D97-AF65-F5344CB8AC3E}">
        <p14:creationId xmlns:p14="http://schemas.microsoft.com/office/powerpoint/2010/main" val="211670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a:t>
            </a:r>
            <a:endParaRPr lang="zh-HK" altLang="en-US" dirty="0"/>
          </a:p>
        </p:txBody>
      </p:sp>
      <p:sp>
        <p:nvSpPr>
          <p:cNvPr id="3" name="內容版面配置區 2"/>
          <p:cNvSpPr>
            <a:spLocks noGrp="1"/>
          </p:cNvSpPr>
          <p:nvPr>
            <p:ph idx="1"/>
          </p:nvPr>
        </p:nvSpPr>
        <p:spPr/>
        <p:txBody>
          <a:bodyPr/>
          <a:lstStyle/>
          <a:p>
            <a:pPr marL="0" indent="0">
              <a:buNone/>
            </a:pPr>
            <a:r>
              <a:rPr lang="en-US" altLang="zh-HK" dirty="0"/>
              <a:t>1. What are the ECG abnormalities?</a:t>
            </a:r>
          </a:p>
          <a:p>
            <a:pPr marL="0" indent="0">
              <a:buNone/>
            </a:pPr>
            <a:r>
              <a:rPr lang="en-US" altLang="zh-HK" dirty="0"/>
              <a:t>2. What is your diagnosis?</a:t>
            </a:r>
          </a:p>
          <a:p>
            <a:pPr marL="0" indent="0">
              <a:buNone/>
            </a:pPr>
            <a:r>
              <a:rPr lang="en-US" altLang="zh-HK" dirty="0"/>
              <a:t>3. What is the likely culprit vessel?</a:t>
            </a:r>
          </a:p>
          <a:p>
            <a:pPr marL="0" indent="0">
              <a:buNone/>
            </a:pPr>
            <a:r>
              <a:rPr lang="en-US" altLang="zh-HK" dirty="0"/>
              <a:t>4. How would you manage the patient in A&amp;E?</a:t>
            </a:r>
          </a:p>
          <a:p>
            <a:pPr marL="0" indent="0">
              <a:buNone/>
            </a:pPr>
            <a:r>
              <a:rPr lang="en-US" altLang="zh-HK" dirty="0"/>
              <a:t>5. What is the definite treatment?</a:t>
            </a:r>
            <a:endParaRPr lang="zh-HK" altLang="en-US" dirty="0"/>
          </a:p>
        </p:txBody>
      </p:sp>
    </p:spTree>
    <p:extLst>
      <p:ext uri="{BB962C8B-B14F-4D97-AF65-F5344CB8AC3E}">
        <p14:creationId xmlns:p14="http://schemas.microsoft.com/office/powerpoint/2010/main" val="310057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2</a:t>
            </a:r>
            <a:endParaRPr lang="zh-HK" altLang="en-US" dirty="0"/>
          </a:p>
        </p:txBody>
      </p:sp>
      <p:sp>
        <p:nvSpPr>
          <p:cNvPr id="3" name="內容版面配置區 2"/>
          <p:cNvSpPr>
            <a:spLocks noGrp="1"/>
          </p:cNvSpPr>
          <p:nvPr>
            <p:ph idx="1"/>
          </p:nvPr>
        </p:nvSpPr>
        <p:spPr/>
        <p:txBody>
          <a:bodyPr/>
          <a:lstStyle/>
          <a:p>
            <a:r>
              <a:rPr lang="en-US" altLang="zh-HK" dirty="0"/>
              <a:t>M/59, GPH, dizziness/</a:t>
            </a:r>
            <a:r>
              <a:rPr lang="en-US" altLang="zh-HK" dirty="0" err="1"/>
              <a:t>Rt</a:t>
            </a:r>
            <a:r>
              <a:rPr lang="en-US" altLang="zh-HK" dirty="0"/>
              <a:t> face/limbs weakness since 06:30, arrive A&amp;E 09:33</a:t>
            </a:r>
          </a:p>
          <a:p>
            <a:r>
              <a:rPr lang="en-US" altLang="zh-HK" dirty="0"/>
              <a:t>Exam: GCS 15/15, BP 152/76 p59, </a:t>
            </a:r>
            <a:r>
              <a:rPr lang="en-US" altLang="zh-HK" dirty="0" err="1"/>
              <a:t>Rt</a:t>
            </a:r>
            <a:r>
              <a:rPr lang="en-US" altLang="zh-HK" dirty="0"/>
              <a:t> side power 0/5, Lt side power full, multi-directional nystagmus, dysphasia with slurred speech</a:t>
            </a:r>
            <a:endParaRPr lang="zh-HK" altLang="en-US" dirty="0"/>
          </a:p>
        </p:txBody>
      </p:sp>
    </p:spTree>
    <p:extLst>
      <p:ext uri="{BB962C8B-B14F-4D97-AF65-F5344CB8AC3E}">
        <p14:creationId xmlns:p14="http://schemas.microsoft.com/office/powerpoint/2010/main" val="71654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a:t>
            </a:r>
            <a:endParaRPr lang="zh-HK" altLang="en-US" dirty="0"/>
          </a:p>
        </p:txBody>
      </p:sp>
      <p:sp>
        <p:nvSpPr>
          <p:cNvPr id="3" name="內容版面配置區 2"/>
          <p:cNvSpPr>
            <a:spLocks noGrp="1"/>
          </p:cNvSpPr>
          <p:nvPr>
            <p:ph idx="1"/>
          </p:nvPr>
        </p:nvSpPr>
        <p:spPr/>
        <p:txBody>
          <a:bodyPr/>
          <a:lstStyle/>
          <a:p>
            <a:pPr marL="514350" indent="-514350">
              <a:buAutoNum type="arabicPeriod"/>
            </a:pPr>
            <a:r>
              <a:rPr lang="en-US" altLang="zh-HK" dirty="0"/>
              <a:t>What is your diagnosis?</a:t>
            </a:r>
          </a:p>
          <a:p>
            <a:pPr marL="514350" indent="-514350">
              <a:buAutoNum type="arabicPeriod"/>
            </a:pPr>
            <a:r>
              <a:rPr lang="en-US" altLang="zh-HK" dirty="0"/>
              <a:t>What is your immediate management?</a:t>
            </a:r>
            <a:endParaRPr lang="zh-HK" altLang="en-US" dirty="0"/>
          </a:p>
        </p:txBody>
      </p:sp>
    </p:spTree>
    <p:extLst>
      <p:ext uri="{BB962C8B-B14F-4D97-AF65-F5344CB8AC3E}">
        <p14:creationId xmlns:p14="http://schemas.microsoft.com/office/powerpoint/2010/main" val="233595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6" name="內容版面配置區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7" name="內容版面配置區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4263" y="2825949"/>
            <a:ext cx="3335337" cy="2501502"/>
          </a:xfrm>
        </p:spPr>
      </p:pic>
    </p:spTree>
    <p:extLst>
      <p:ext uri="{BB962C8B-B14F-4D97-AF65-F5344CB8AC3E}">
        <p14:creationId xmlns:p14="http://schemas.microsoft.com/office/powerpoint/2010/main" val="220707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8700" y="2825948"/>
            <a:ext cx="3335338" cy="2501503"/>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4263" y="2826378"/>
            <a:ext cx="3335337" cy="2500644"/>
          </a:xfrm>
        </p:spPr>
      </p:pic>
    </p:spTree>
    <p:extLst>
      <p:ext uri="{BB962C8B-B14F-4D97-AF65-F5344CB8AC3E}">
        <p14:creationId xmlns:p14="http://schemas.microsoft.com/office/powerpoint/2010/main" val="66084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8700" y="2826377"/>
            <a:ext cx="3335338" cy="2500645"/>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4263" y="2825949"/>
            <a:ext cx="3335337" cy="2501502"/>
          </a:xfrm>
        </p:spPr>
      </p:pic>
    </p:spTree>
    <p:extLst>
      <p:ext uri="{BB962C8B-B14F-4D97-AF65-F5344CB8AC3E}">
        <p14:creationId xmlns:p14="http://schemas.microsoft.com/office/powerpoint/2010/main" val="380443731"/>
      </p:ext>
    </p:extLst>
  </p:cSld>
  <p:clrMapOvr>
    <a:masterClrMapping/>
  </p:clrMapOvr>
</p:sld>
</file>

<file path=ppt/theme/theme1.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741</TotalTime>
  <Words>439</Words>
  <Application>Microsoft Office PowerPoint</Application>
  <PresentationFormat>如螢幕大小 (4:3)</PresentationFormat>
  <Paragraphs>56</Paragraphs>
  <Slides>24</Slides>
  <Notes>0</Notes>
  <HiddenSlides>0</HiddenSlides>
  <MMClips>0</MMClips>
  <ScaleCrop>false</ScaleCrop>
  <HeadingPairs>
    <vt:vector size="6" baseType="variant">
      <vt:variant>
        <vt:lpstr>使用字型</vt:lpstr>
      </vt:variant>
      <vt:variant>
        <vt:i4>2</vt:i4>
      </vt:variant>
      <vt:variant>
        <vt:lpstr>佈景主題</vt:lpstr>
      </vt:variant>
      <vt:variant>
        <vt:i4>2</vt:i4>
      </vt:variant>
      <vt:variant>
        <vt:lpstr>投影片標題</vt:lpstr>
      </vt:variant>
      <vt:variant>
        <vt:i4>24</vt:i4>
      </vt:variant>
    </vt:vector>
  </HeadingPairs>
  <TitlesOfParts>
    <vt:vector size="28" baseType="lpstr">
      <vt:lpstr>微軟正黑體</vt:lpstr>
      <vt:lpstr>Franklin Gothic Book</vt:lpstr>
      <vt:lpstr>裁剪</vt:lpstr>
      <vt:lpstr>1_裁剪</vt:lpstr>
      <vt:lpstr>OSCE 7/18</vt:lpstr>
      <vt:lpstr>Case 1</vt:lpstr>
      <vt:lpstr>ECG</vt:lpstr>
      <vt:lpstr>Questions</vt:lpstr>
      <vt:lpstr>Case 2</vt:lpstr>
      <vt:lpstr>Questions</vt:lpstr>
      <vt:lpstr>CT brain</vt:lpstr>
      <vt:lpstr>CT brain</vt:lpstr>
      <vt:lpstr>CT brain</vt:lpstr>
      <vt:lpstr>Questions</vt:lpstr>
      <vt:lpstr>Progress</vt:lpstr>
      <vt:lpstr>Questions</vt:lpstr>
      <vt:lpstr>Case 3</vt:lpstr>
      <vt:lpstr>Case 3</vt:lpstr>
      <vt:lpstr>Questions</vt:lpstr>
      <vt:lpstr>Case 4</vt:lpstr>
      <vt:lpstr>Questions</vt:lpstr>
      <vt:lpstr>CT brain</vt:lpstr>
      <vt:lpstr>CT brain</vt:lpstr>
      <vt:lpstr>CT brain</vt:lpstr>
      <vt:lpstr>CT bone window</vt:lpstr>
      <vt:lpstr>CT bone window</vt:lpstr>
      <vt:lpstr>Questions </vt:lpstr>
      <vt:lpstr>END</vt:lpstr>
    </vt:vector>
  </TitlesOfParts>
  <Company>Hospital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 7/18</dc:title>
  <dc:creator>Hospital Authority</dc:creator>
  <cp:lastModifiedBy>user</cp:lastModifiedBy>
  <cp:revision>29</cp:revision>
  <dcterms:created xsi:type="dcterms:W3CDTF">2018-06-13T11:45:56Z</dcterms:created>
  <dcterms:modified xsi:type="dcterms:W3CDTF">2018-06-27T10:29:20Z</dcterms:modified>
</cp:coreProperties>
</file>